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  <p:sldMasterId id="2147483688" r:id="rId5"/>
    <p:sldMasterId id="2147483700" r:id="rId6"/>
    <p:sldMasterId id="2147483712" r:id="rId7"/>
    <p:sldMasterId id="2147483726" r:id="rId8"/>
    <p:sldMasterId id="2147483738" r:id="rId9"/>
    <p:sldMasterId id="2147483752" r:id="rId10"/>
    <p:sldMasterId id="2147483764" r:id="rId11"/>
    <p:sldMasterId id="2147483778" r:id="rId12"/>
    <p:sldMasterId id="2147483792" r:id="rId13"/>
    <p:sldMasterId id="2147483806" r:id="rId14"/>
  </p:sldMasterIdLst>
  <p:notesMasterIdLst>
    <p:notesMasterId r:id="rId16"/>
  </p:notesMasterIdLst>
  <p:handoutMasterIdLst>
    <p:handoutMasterId r:id="rId31"/>
  </p:handoutMasterIdLst>
  <p:sldIdLst>
    <p:sldId id="1835" r:id="rId15"/>
    <p:sldId id="2446" r:id="rId17"/>
    <p:sldId id="2447" r:id="rId18"/>
    <p:sldId id="2448" r:id="rId19"/>
    <p:sldId id="2449" r:id="rId20"/>
    <p:sldId id="2380" r:id="rId21"/>
    <p:sldId id="2381" r:id="rId22"/>
    <p:sldId id="2413" r:id="rId23"/>
    <p:sldId id="2414" r:id="rId24"/>
    <p:sldId id="2415" r:id="rId25"/>
    <p:sldId id="2416" r:id="rId26"/>
    <p:sldId id="2428" r:id="rId27"/>
    <p:sldId id="2090" r:id="rId28"/>
    <p:sldId id="2439" r:id="rId29"/>
    <p:sldId id="2173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808000"/>
    <a:srgbClr val="666699"/>
    <a:srgbClr val="00CCFF"/>
    <a:srgbClr val="B2B2B2"/>
    <a:srgbClr val="00FFCC"/>
    <a:srgbClr val="00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62"/>
    <p:restoredTop sz="87643"/>
  </p:normalViewPr>
  <p:slideViewPr>
    <p:cSldViewPr showGuides="1">
      <p:cViewPr varScale="1">
        <p:scale>
          <a:sx n="114" d="100"/>
          <a:sy n="114" d="100"/>
        </p:scale>
        <p:origin x="1470" y="108"/>
      </p:cViewPr>
      <p:guideLst>
        <p:guide orient="horz" pos="2160"/>
        <p:guide pos="282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7" Type="http://schemas.openxmlformats.org/officeDocument/2006/relationships/slide" Target="slides/slide2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830FDD-9D10-474C-85D5-30D4FE12681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A3D1A8-2822-46BD-8395-64F7B33E7A5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5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>
              <a:buChar char="•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*</a:t>
            </a:r>
            <a:endParaRPr lang="en-US" altLang="zh-CN" sz="1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>
              <a:buChar char="•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*</a:t>
            </a:r>
            <a:endParaRPr lang="en-US" altLang="zh-CN" sz="1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2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10137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101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22BB93-4A98-45C1-855D-B329355B86E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74613"/>
            <a:ext cx="2000250" cy="623411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74613"/>
            <a:ext cx="5849937" cy="6234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914525"/>
            <a:ext cx="395605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9638" y="1914525"/>
            <a:ext cx="395605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1016000"/>
            <a:ext cx="2057400" cy="5149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016000"/>
            <a:ext cx="6019800" cy="5149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showMasterSp="0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1675" y="1736725"/>
            <a:ext cx="8459788" cy="7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335C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15" name="Picture 3" descr="目录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964613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427538" y="6381750"/>
            <a:ext cx="358775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C9171-DA41-4C18-B3F7-E314BEC0D027}" type="slidenum">
              <a:rPr kumimoji="1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</a:fld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13317" name="Object 9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3004800" imgH="1016000" progId="">
                  <p:embed/>
                </p:oleObj>
              </mc:Choice>
              <mc:Fallback>
                <p:oleObj name="" r:id="rId3" imgW="13004800" imgH="1016000" progId="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003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003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黑体" panose="02010600030101010101" pitchFamily="49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439988" y="1295400"/>
            <a:ext cx="2767012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59400" y="1295400"/>
            <a:ext cx="2768600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800" b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928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E191A-8C9C-4ADD-8196-7CABDAA7FA0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3000" b="1">
                <a:solidFill>
                  <a:schemeClr val="bg1">
                    <a:lumMod val="9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 b="1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000" b="1"/>
            </a:lvl2pPr>
            <a:lvl3pPr>
              <a:lnSpc>
                <a:spcPct val="150000"/>
              </a:lnSpc>
              <a:buFont typeface="Arial" panose="020B0604020202020204" pitchFamily="34" charset="0"/>
              <a:buChar char="•"/>
              <a:defRPr sz="1800" b="1"/>
            </a:lvl3pPr>
            <a:lvl4pPr algn="l">
              <a:lnSpc>
                <a:spcPct val="150000"/>
              </a:lnSpc>
              <a:defRPr sz="2400"/>
            </a:lvl4pPr>
            <a:lvl5pPr>
              <a:lnSpc>
                <a:spcPct val="15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EC490C-92FD-4B32-8BCF-64AFB1DDF6F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9BF99-FB16-4332-BA10-3AC247773FF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 txBox="1"/>
          <p:nvPr/>
        </p:nvSpPr>
        <p:spPr bwMode="auto">
          <a:xfrm>
            <a:off x="457200" y="274638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单击此处编辑母版标题样式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>
            <a:normAutofit/>
          </a:bodyPr>
          <a:lstStyle>
            <a:lvl1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EC673F-44C0-48DC-8E09-7A4195A4F7A2}" type="slidenum"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3" Type="http://schemas.openxmlformats.org/officeDocument/2006/relationships/oleObject" Target="../embeddings/oleObject1.bin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6" Type="http://schemas.openxmlformats.org/officeDocument/2006/relationships/theme" Target="../theme/theme10.xml"/><Relationship Id="rId15" Type="http://schemas.openxmlformats.org/officeDocument/2006/relationships/image" Target="../media/image6.jpeg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1.xml"/><Relationship Id="rId15" Type="http://schemas.openxmlformats.org/officeDocument/2006/relationships/image" Target="../media/image6.jpeg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6" Type="http://schemas.openxmlformats.org/officeDocument/2006/relationships/theme" Target="../theme/theme12.xml"/><Relationship Id="rId15" Type="http://schemas.openxmlformats.org/officeDocument/2006/relationships/image" Target="../media/image6.jpeg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13.xml"/><Relationship Id="rId15" Type="http://schemas.openxmlformats.org/officeDocument/2006/relationships/image" Target="../media/image6.jpeg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vmlDrawing" Target="../drawings/vmlDrawing2.vml"/><Relationship Id="rId17" Type="http://schemas.openxmlformats.org/officeDocument/2006/relationships/image" Target="../media/image2.png"/><Relationship Id="rId16" Type="http://schemas.openxmlformats.org/officeDocument/2006/relationships/oleObject" Target="../embeddings/oleObject2.bin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16" Type="http://schemas.openxmlformats.org/officeDocument/2006/relationships/vmlDrawing" Target="../drawings/vmlDrawing4.vml"/><Relationship Id="rId15" Type="http://schemas.openxmlformats.org/officeDocument/2006/relationships/image" Target="../media/image2.png"/><Relationship Id="rId14" Type="http://schemas.openxmlformats.org/officeDocument/2006/relationships/oleObject" Target="../embeddings/oleObject4.bin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4" Type="http://schemas.openxmlformats.org/officeDocument/2006/relationships/theme" Target="../theme/theme5.xml"/><Relationship Id="rId13" Type="http://schemas.openxmlformats.org/officeDocument/2006/relationships/image" Target="../media/image6.jpe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5" Type="http://schemas.openxmlformats.org/officeDocument/2006/relationships/image" Target="../media/image8.jpeg"/><Relationship Id="rId14" Type="http://schemas.openxmlformats.org/officeDocument/2006/relationships/image" Target="../media/image7.jpeg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8.xml"/><Relationship Id="rId15" Type="http://schemas.openxmlformats.org/officeDocument/2006/relationships/image" Target="../media/image6.jpeg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4" Type="http://schemas.openxmlformats.org/officeDocument/2006/relationships/theme" Target="../theme/theme9.xml"/><Relationship Id="rId13" Type="http://schemas.openxmlformats.org/officeDocument/2006/relationships/image" Target="../media/image11.jpeg"/><Relationship Id="rId12" Type="http://schemas.openxmlformats.org/officeDocument/2006/relationships/image" Target="../media/image10.jpeg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3" descr="目录2 拷贝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2400" y="249238"/>
            <a:ext cx="8839200" cy="5999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9988" y="1295400"/>
            <a:ext cx="5688013" cy="3889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r>
              <a:rPr lang="zh-CN" altLang="en-US" strike="noStrike" noProof="1"/>
              <a:t>单击此处添加目录章节名称</a:t>
            </a:r>
            <a:endParaRPr lang="zh-CN" altLang="en-US" strike="noStrike" noProof="1"/>
          </a:p>
          <a:p>
            <a:pPr lvl="0" fontAlgn="base"/>
            <a:r>
              <a:rPr lang="zh-CN" altLang="en-US" strike="noStrike" noProof="1"/>
              <a:t>单击此处添加目录章节名称</a:t>
            </a:r>
            <a:endParaRPr lang="zh-CN" altLang="en-US" strike="noStrike" noProof="1"/>
          </a:p>
          <a:p>
            <a:pPr lvl="0" fontAlgn="base"/>
            <a:r>
              <a:rPr lang="zh-CN" altLang="en-US" strike="noStrike" noProof="1"/>
              <a:t>单击此处添加目录章节名称</a:t>
            </a:r>
            <a:endParaRPr lang="zh-CN" altLang="en-US" strike="noStrike" noProof="1"/>
          </a:p>
          <a:p>
            <a:pPr lvl="0" fontAlgn="base"/>
            <a:r>
              <a:rPr lang="zh-CN" altLang="en-US" strike="noStrike" noProof="1"/>
              <a:t>单击此处添加目录章节名称</a:t>
            </a:r>
            <a:endParaRPr lang="zh-CN" altLang="en-US" strike="noStrike" noProof="1"/>
          </a:p>
        </p:txBody>
      </p:sp>
      <p:sp>
        <p:nvSpPr>
          <p:cNvPr id="1030" name="Rectangle 29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465D6D-DA69-45A9-88FB-0FD2AEDF6A66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graphicFrame>
        <p:nvGraphicFramePr>
          <p:cNvPr id="1031" name="Object 30"/>
          <p:cNvGraphicFramePr>
            <a:graphicFrameLocks noChangeAspect="1"/>
          </p:cNvGraphicFramePr>
          <p:nvPr userDrawn="1"/>
        </p:nvGraphicFramePr>
        <p:xfrm>
          <a:off x="7416800" y="629920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3" imgW="13004800" imgH="1016000" progId="">
                  <p:embed/>
                </p:oleObj>
              </mc:Choice>
              <mc:Fallback>
                <p:oleObj name="" r:id="rId13" imgW="13004800" imgH="1016000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4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16800" y="629920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003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003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003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003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003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003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003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7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9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71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3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29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5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7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99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1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15" descr="未标题-1 拷贝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30200" y="74613"/>
            <a:ext cx="8456613" cy="68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11"/>
          <p:cNvSpPr>
            <a:spLocks noGrp="1"/>
          </p:cNvSpPr>
          <p:nvPr>
            <p:ph type="body"/>
          </p:nvPr>
        </p:nvSpPr>
        <p:spPr>
          <a:xfrm>
            <a:off x="685800" y="1066800"/>
            <a:ext cx="7772400" cy="52419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endParaRPr lang="en-US" altLang="zh-CN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36B735-01B2-473E-A422-80A1D73AC310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graphicFrame>
        <p:nvGraphicFramePr>
          <p:cNvPr id="2056" name="Object 22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6" imgW="13004800" imgH="1016000" progId="">
                  <p:embed/>
                </p:oleObj>
              </mc:Choice>
              <mc:Fallback>
                <p:oleObj name="" r:id="rId16" imgW="13004800" imgH="10160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7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0030101010101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0030101010101" pitchFamily="49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0030101010101" pitchFamily="49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0030101010101" pitchFamily="49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003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01675" y="1736725"/>
            <a:ext cx="8459788" cy="7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335C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5" name="Picture 3" descr="目录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8964613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4"/>
          <p:cNvSpPr>
            <a:spLocks noGrp="1"/>
          </p:cNvSpPr>
          <p:nvPr>
            <p:ph type="title"/>
          </p:nvPr>
        </p:nvSpPr>
        <p:spPr>
          <a:xfrm>
            <a:off x="468313" y="1016000"/>
            <a:ext cx="8229600" cy="633413"/>
          </a:xfrm>
          <a:prstGeom prst="rect">
            <a:avLst/>
          </a:prstGeom>
          <a:solidFill>
            <a:srgbClr val="CDE9EB">
              <a:alpha val="76077"/>
            </a:srgbClr>
          </a:solidFill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3077" name="Rectangle 5"/>
          <p:cNvSpPr>
            <a:spLocks noGrp="1"/>
          </p:cNvSpPr>
          <p:nvPr>
            <p:ph type="body"/>
          </p:nvPr>
        </p:nvSpPr>
        <p:spPr>
          <a:xfrm>
            <a:off x="611188" y="1914525"/>
            <a:ext cx="8064500" cy="4251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单击此处添加目录章节名称</a:t>
            </a:r>
            <a:endParaRPr lang="zh-CN" altLang="en-US" dirty="0"/>
          </a:p>
          <a:p>
            <a:pPr lvl="0" indent="-342900"/>
            <a:r>
              <a:rPr lang="zh-CN" altLang="en-US" dirty="0"/>
              <a:t>单击此处添加目录章节名称</a:t>
            </a:r>
            <a:endParaRPr lang="zh-CN" altLang="en-US" dirty="0"/>
          </a:p>
          <a:p>
            <a:pPr lvl="0" indent="-342900"/>
            <a:r>
              <a:rPr lang="zh-CN" altLang="en-US" dirty="0"/>
              <a:t>单击此处添加目录章节名称</a:t>
            </a:r>
            <a:endParaRPr lang="zh-CN" altLang="en-US" dirty="0"/>
          </a:p>
          <a:p>
            <a:pPr lvl="0" indent="-342900"/>
            <a:r>
              <a:rPr lang="zh-CN" altLang="en-US" dirty="0"/>
              <a:t>单击此处添加目录章节名称</a:t>
            </a:r>
            <a:endParaRPr lang="zh-CN" altLang="en-US" dirty="0"/>
          </a:p>
          <a:p>
            <a:pPr lvl="0" indent="-342900"/>
            <a:r>
              <a:rPr lang="zh-CN" altLang="en-US" dirty="0"/>
              <a:t>单击此处添加目录章节名称</a:t>
            </a:r>
            <a:endParaRPr lang="zh-CN" altLang="en-US" dirty="0"/>
          </a:p>
          <a:p>
            <a:pPr lvl="0" indent="-342900"/>
            <a:r>
              <a:rPr lang="zh-CN" altLang="en-US" dirty="0"/>
              <a:t>单击此处添加目录章节名称</a:t>
            </a:r>
            <a:endParaRPr lang="zh-CN" altLang="en-US" dirty="0"/>
          </a:p>
        </p:txBody>
      </p:sp>
      <p:sp>
        <p:nvSpPr>
          <p:cNvPr id="1155080" name="Text Box 8"/>
          <p:cNvSpPr txBox="1">
            <a:spLocks noChangeArrowheads="1"/>
          </p:cNvSpPr>
          <p:nvPr/>
        </p:nvSpPr>
        <p:spPr bwMode="auto">
          <a:xfrm>
            <a:off x="4427538" y="6381750"/>
            <a:ext cx="358775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5449BF-0DEA-4FA7-B5D6-5E15640A3854}" type="slidenum">
              <a:rPr kumimoji="1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</a:fld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079" name="Object 9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4" imgW="13004800" imgH="1016000" progId="">
                  <p:embed/>
                </p:oleObj>
              </mc:Choice>
              <mc:Fallback>
                <p:oleObj name="" r:id="rId14" imgW="13004800" imgH="1016000" progId="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5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6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347333-C432-42D2-B2D1-973317FF782E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strips dir="r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E191A-8C9C-4ADD-8196-7CABDAA7FA0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7" name="图片 6" descr="未标题-1副本.jpg"/>
          <p:cNvPicPr>
            <a:picLocks noChangeAspect="1"/>
          </p:cNvPicPr>
          <p:nvPr/>
        </p:nvPicPr>
        <p:blipFill>
          <a:blip r:embed="rId12"/>
          <a:srcRect t="793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EC092C-6668-4D84-8F6D-2C8A2070E646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pic>
        <p:nvPicPr>
          <p:cNvPr id="5129" name="Picture 13" descr="君副本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-20000"/>
          </a:blip>
          <a:stretch>
            <a:fillRect/>
          </a:stretch>
        </p:blipFill>
        <p:spPr>
          <a:xfrm>
            <a:off x="39688" y="4268788"/>
            <a:ext cx="2195512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1" name="图片 6" descr="未标题-4副本.jpg"/>
          <p:cNvPicPr>
            <a:picLocks noChangeAspect="1"/>
          </p:cNvPicPr>
          <p:nvPr/>
        </p:nvPicPr>
        <p:blipFill>
          <a:blip r:embed="rId14"/>
          <a:srcRect b="9004"/>
          <a:stretch>
            <a:fillRect/>
          </a:stretch>
        </p:blipFill>
        <p:spPr>
          <a:xfrm>
            <a:off x="0" y="0"/>
            <a:ext cx="9144000" cy="6532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532563"/>
            <a:ext cx="9144000" cy="325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3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25400" y="6572250"/>
            <a:ext cx="1333500" cy="2857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2" name="Rectangle 18"/>
          <p:cNvSpPr>
            <a:spLocks noChangeArrowheads="1"/>
          </p:cNvSpPr>
          <p:nvPr/>
        </p:nvSpPr>
        <p:spPr bwMode="auto">
          <a:xfrm>
            <a:off x="458788" y="6534150"/>
            <a:ext cx="19383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www.wiscom.com.cn</a:t>
            </a: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173" name="Rectangle 17"/>
          <p:cNvSpPr>
            <a:spLocks noChangeArrowheads="1"/>
          </p:cNvSpPr>
          <p:nvPr/>
        </p:nvSpPr>
        <p:spPr bwMode="auto">
          <a:xfrm>
            <a:off x="7858125" y="6500813"/>
            <a:ext cx="1157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第 </a:t>
            </a:r>
            <a:fld id="{46D4D862-2CBC-4C52-8EE1-4E29A2178BBA}" type="slidenum">
              <a:rPr kumimoji="1" lang="en-US" altLang="zh-TW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</a:fld>
            <a:r>
              <a:rPr kumimoji="1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页</a:t>
            </a:r>
            <a:endParaRPr kumimoji="1" lang="zh-TW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174" name="Line 15"/>
          <p:cNvSpPr/>
          <p:nvPr/>
        </p:nvSpPr>
        <p:spPr>
          <a:xfrm flipV="1">
            <a:off x="428625" y="6429375"/>
            <a:ext cx="8280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5" name="Line 14"/>
          <p:cNvSpPr/>
          <p:nvPr/>
        </p:nvSpPr>
        <p:spPr>
          <a:xfrm>
            <a:off x="428625" y="928688"/>
            <a:ext cx="8280400" cy="0"/>
          </a:xfrm>
          <a:prstGeom prst="line">
            <a:avLst/>
          </a:prstGeom>
          <a:ln w="38100" cap="flat" cmpd="sng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hf sldNum="0" hdr="0" ftr="0" dt="0"/>
  <p:txStyles>
    <p:titleStyle>
      <a:lvl1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lang="zh-CN" altLang="en-US" sz="2400" b="1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99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1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3" name="图片 6" descr="未标题-3副本.jpg"/>
          <p:cNvPicPr>
            <a:picLocks noChangeAspect="1"/>
          </p:cNvPicPr>
          <p:nvPr/>
        </p:nvPicPr>
        <p:blipFill>
          <a:blip r:embed="rId12"/>
          <a:srcRect t="84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3" descr="君副本"/>
          <p:cNvPicPr>
            <a:picLocks noChangeAspect="1"/>
          </p:cNvPicPr>
          <p:nvPr userDrawn="1"/>
        </p:nvPicPr>
        <p:blipFill>
          <a:blip r:embed="rId13">
            <a:lum contrast="-20000"/>
          </a:blip>
          <a:stretch>
            <a:fillRect/>
          </a:stretch>
        </p:blipFill>
        <p:spPr>
          <a:xfrm>
            <a:off x="0" y="6426200"/>
            <a:ext cx="165100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hyperlink" Target="http://58.213.129.204:9080/pros/identity/index.ac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3375"/>
            <a:ext cx="7772400" cy="1470025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江苏省学生资助申请平台操作培训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subTitle" idx="1"/>
          </p:nvPr>
        </p:nvSpPr>
        <p:spPr>
          <a:xfrm>
            <a:off x="1314450" y="5057775"/>
            <a:ext cx="6513513" cy="1512888"/>
          </a:xfrm>
          <a:ln/>
        </p:spPr>
        <p:txBody>
          <a:bodyPr vert="horz" wrap="square" lIns="91440" tIns="45720" rIns="91440" bIns="45720" anchor="t"/>
          <a:p>
            <a:pPr eaLnBrk="1" hangingPunct="1">
              <a:buClrTx/>
              <a:buSzTx/>
            </a:pPr>
            <a:r>
              <a:rPr lang="en-US" altLang="zh-CN" sz="2400" b="1" kern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lang="zh-CN" altLang="en-US" sz="2400" b="1" kern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2400" b="1" kern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lang="zh-CN" altLang="en-US" sz="2400" b="1" kern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  </a:t>
            </a:r>
            <a:endParaRPr lang="en-US" altLang="zh-CN" sz="2400" b="1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eaLnBrk="1" hangingPunct="1">
              <a:buClrTx/>
              <a:buSzTx/>
            </a:pPr>
            <a:endParaRPr lang="en-US" altLang="zh-CN" sz="2400" b="1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困难生管理（</a:t>
            </a:r>
            <a:r>
              <a:rPr lang="en-US" altLang="zh-CN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5</a:t>
            </a: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973138"/>
            <a:ext cx="895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【明细页面】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功能按钮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通过按钮区域对学生的在线申请进行审核等一系列操作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6963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250"/>
            <a:ext cx="9144000" cy="3511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困难生管理（</a:t>
            </a:r>
            <a:r>
              <a:rPr lang="en-US" altLang="zh-CN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6</a:t>
            </a: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982663"/>
            <a:ext cx="89535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功能按钮介绍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1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打印资助申请表：根据学生填写的内容在线生成资助申请表，并支持在线打印及导出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2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审核更新导入：批量导入学生困难认定审核信息。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3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学校核实情况更新导入：一键导入建档立卡，低保，残疾，特困，孤儿核实情况信息。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4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删除：删除未提交与退回的学生申请信息。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5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导出家庭经济信息：导出学生填写的家庭经济信息。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6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导出困难学生认定：导出困难学生的认定信息。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7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导出本专科国家助学金资助名单：导出审核通过的且申请国家助学金的资助名单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8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导出家庭经济量化表：一键导出学生填写的家庭经济量化的填写内容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9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导出：导出学生填写的信息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困难生管理（</a:t>
            </a:r>
            <a:r>
              <a:rPr lang="en-US" altLang="zh-CN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7</a:t>
            </a: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982663"/>
            <a:ext cx="89535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功能按钮介绍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10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导出家庭信息：导出学生填写的家庭信息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11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审核通过：审核通过困难认定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12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审核退回：审核退回困难认定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注意：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）带全国字样的均为导出全国系统模板。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        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）系统自动核实家庭经济困难情况为隔日核实，分实时核实。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困难生管理（</a:t>
            </a:r>
            <a:r>
              <a:rPr lang="en-US" altLang="zh-CN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8</a:t>
            </a: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84150" y="1096963"/>
            <a:ext cx="8953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学校（院系）对困难生信息审核，系统支持单个学生审核和批量导入审核。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7270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47825"/>
            <a:ext cx="91440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3811588"/>
            <a:ext cx="8591550" cy="1947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资助管理（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990600"/>
            <a:ext cx="89535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按钮介绍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1 </a:t>
            </a:r>
            <a:r>
              <a:rPr lang="zh-CN" altLang="en-US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导入审核：根据导入模板填写信息一键导入审核内容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2 </a:t>
            </a:r>
            <a:r>
              <a:rPr lang="zh-CN" altLang="en-US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审核通过：审核通过信息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3 </a:t>
            </a:r>
            <a:r>
              <a:rPr lang="zh-CN" altLang="en-US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审核退回：审核退回信息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4 </a:t>
            </a:r>
            <a:r>
              <a:rPr lang="zh-CN" altLang="en-US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打印：打印学生申请表</a:t>
            </a:r>
            <a:endParaRPr lang="zh-CN" altLang="en-US" sz="1600" b="0" strike="noStrike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注意 多个项目之间需分别进行审核通过或退回操作。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4993" name="Picture 2" descr="图片2"/>
          <p:cNvPicPr>
            <a:picLocks noChangeAspect="1"/>
          </p:cNvPicPr>
          <p:nvPr/>
        </p:nvPicPr>
        <p:blipFill>
          <a:blip r:embed="rId1"/>
          <a:srcRect l="398" t="48091" r="-398" b="3590"/>
          <a:stretch>
            <a:fillRect/>
          </a:stretch>
        </p:blipFill>
        <p:spPr>
          <a:xfrm>
            <a:off x="28575" y="3027363"/>
            <a:ext cx="9144000" cy="3395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483768" y="1153081"/>
            <a:ext cx="3836770" cy="15324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601" tIns="45588" rIns="92601" bIns="45588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7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" pitchFamily="18" charset="0"/>
                <a:ea typeface="宋体" panose="02010600030101010101" pitchFamily="2" charset="-122"/>
                <a:cs typeface="+mn-cs"/>
                <a:sym typeface="+mn-ea"/>
              </a:rPr>
              <a:t>谢谢</a:t>
            </a:r>
            <a:endParaRPr kumimoji="1" lang="en-US" altLang="zh-CN" sz="11700" b="1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49300" y="3429000"/>
            <a:ext cx="76454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601" tIns="45588" rIns="92601" bIns="4558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Univers Condensed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563"/>
            <a:ext cx="8229600" cy="7207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目   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124075" y="2816225"/>
            <a:ext cx="4979988" cy="1333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系统设置及前期准备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905000" y="873125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85750" y="21431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一、系统设置及前期准备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8914" name="Rectangle 4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34820" name="TextBox 23"/>
          <p:cNvSpPr txBox="1">
            <a:spLocks noChangeArrowheads="1"/>
          </p:cNvSpPr>
          <p:nvPr/>
        </p:nvSpPr>
        <p:spPr bwMode="auto">
          <a:xfrm>
            <a:off x="300038" y="1092200"/>
            <a:ext cx="8397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、浏览器相关要求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推荐使用谷歌、火狐、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QQ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浏览器、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360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浏览器（极速模式）等浏览器。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注：国产浏览器需要切换至极速模式（高速模式）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火狐浏览器需要自己安装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flash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插件，如出现安装提示，请通过火狐浏览器访问大型门户网站，如腾讯、搜狐、新浪等，均会自动安装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flash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插件。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638" y="1968500"/>
            <a:ext cx="962025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5" y="1968500"/>
            <a:ext cx="112395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13" y="1968500"/>
            <a:ext cx="8890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1968500"/>
            <a:ext cx="828675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3297238"/>
            <a:ext cx="846455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85750" y="21431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一、系统设置及前期准备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5843" name="Rectangle 46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9939" name="TextBox 23"/>
          <p:cNvSpPr txBox="1"/>
          <p:nvPr/>
        </p:nvSpPr>
        <p:spPr>
          <a:xfrm>
            <a:off x="285750" y="1089025"/>
            <a:ext cx="8397875" cy="2553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、系统登录网址（正式）</a:t>
            </a:r>
            <a:endParaRPr lang="en-US" altLang="zh-CN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资助平台登录地址：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hlinkClick r:id="rId1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http://jsxszz.jse.edu.cn/pros/identity/index.action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微信公众号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江苏学生资助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菜单 服务通道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--&gt;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资助申请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563"/>
            <a:ext cx="8229600" cy="7207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目   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447925" y="2924175"/>
            <a:ext cx="4776788" cy="1044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、困难生管理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905000" y="873125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困难生管理（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982663"/>
            <a:ext cx="8953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【困难生管理】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【困难生认定】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【汇总页面】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strike="noStrike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 学校：对本校学生填写的量化表，以及困难认定情况进行统计分析。</a:t>
            </a:r>
            <a:endParaRPr lang="zh-CN" altLang="en-US" sz="2000" strike="noStrike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6554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06600"/>
            <a:ext cx="9144000" cy="4156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困难生管理（</a:t>
            </a:r>
            <a:r>
              <a:rPr lang="en-US" altLang="zh-CN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2151063"/>
            <a:ext cx="8113713" cy="3963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982663"/>
            <a:ext cx="8953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【困难生管理】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【困难生认定】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【明细页面】模块，查看该校所有申请学生详细信息。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228850"/>
            <a:ext cx="85471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困难生管理（</a:t>
            </a:r>
            <a:r>
              <a:rPr lang="en-US" altLang="zh-CN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973138"/>
            <a:ext cx="8953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【明细页面】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系统核实信息模块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系统会自动的对于学生填写的家庭经济困难情况进行数据比对，对于比对不一致的栏目需要学校（院系）进入系统进行确认处理。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6758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3" y="1989138"/>
            <a:ext cx="8910637" cy="430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困难生管理（</a:t>
            </a:r>
            <a:r>
              <a:rPr lang="en-US" altLang="zh-CN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4</a:t>
            </a:r>
            <a:r>
              <a:rPr lang="zh-CN" altLang="en-US" strike="noStrike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973138"/>
            <a:ext cx="89535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【明细页面】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学校评议模块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学生在填写完毕填写表后，系统会自动计算量化指标得分。学校（院系）在进行困难认定审核时可对系统自动认定的分数进行动态调整，并填写相应的调整说明。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6861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90763"/>
            <a:ext cx="9144000" cy="3595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0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0030101010101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0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0030101010101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0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0030101010101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0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0030101010101" pitchFamily="49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is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WPS 演示</Application>
  <PresentationFormat>全屏显示(4:3)</PresentationFormat>
  <Paragraphs>120</Paragraphs>
  <Slides>15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13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63" baseType="lpstr">
      <vt:lpstr>Arial</vt:lpstr>
      <vt:lpstr>宋体</vt:lpstr>
      <vt:lpstr>Wingdings</vt:lpstr>
      <vt:lpstr>方正书宋_GBK</vt:lpstr>
      <vt:lpstr>Arial Unicode MS</vt:lpstr>
      <vt:lpstr>黑体</vt:lpstr>
      <vt:lpstr>华文中宋</vt:lpstr>
      <vt:lpstr>Calibri</vt:lpstr>
      <vt:lpstr>微软雅黑</vt:lpstr>
      <vt:lpstr>PMingLiU</vt:lpstr>
      <vt:lpstr>+mn-ea</vt:lpstr>
      <vt:lpstr>Segoe Print</vt:lpstr>
      <vt:lpstr>Times New Roman</vt:lpstr>
      <vt:lpstr>楷体</vt:lpstr>
      <vt:lpstr>Verdana</vt:lpstr>
      <vt:lpstr>Univers Condensed</vt:lpstr>
      <vt:lpstr>华文细黑</vt:lpstr>
      <vt:lpstr>汉仪旗黑KW</vt:lpstr>
      <vt:lpstr>汉仪书宋二KW</vt:lpstr>
      <vt:lpstr>汉仪中黑KW</vt:lpstr>
      <vt:lpstr>Wingdings</vt:lpstr>
      <vt:lpstr>Times</vt:lpstr>
      <vt:lpstr>Helvetica Neue</vt:lpstr>
      <vt:lpstr>苹方-简</vt:lpstr>
      <vt:lpstr>黑体-简</vt:lpstr>
      <vt:lpstr>Thonburi</vt:lpstr>
      <vt:lpstr>汉仪楷体KW</vt:lpstr>
      <vt:lpstr>楷体_GB2312</vt:lpstr>
      <vt:lpstr>宋体-繁</vt:lpstr>
      <vt:lpstr>汉仪旗黑</vt:lpstr>
      <vt:lpstr>Apple Color Emoji</vt:lpstr>
      <vt:lpstr>Hiragino Sans GB W3</vt:lpstr>
      <vt:lpstr>儷黑 Pro</vt:lpstr>
      <vt:lpstr>主题字体</vt:lpstr>
      <vt:lpstr>所有字体</vt:lpstr>
      <vt:lpstr>1_自定义设计方案</vt:lpstr>
      <vt:lpstr>自定义设计方案</vt:lpstr>
      <vt:lpstr>2_自定义设计方案</vt:lpstr>
      <vt:lpstr>3_自定义设计方案</vt:lpstr>
      <vt:lpstr>wiscom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PowerPoint 演示文稿</vt:lpstr>
      <vt:lpstr>目   录</vt:lpstr>
      <vt:lpstr>一、系统设置及前期准备</vt:lpstr>
      <vt:lpstr>一、系统设置及前期准备</vt:lpstr>
      <vt:lpstr>目 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kingdee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hc</dc:creator>
  <cp:lastModifiedBy>轻风</cp:lastModifiedBy>
  <cp:revision>4674</cp:revision>
  <dcterms:created xsi:type="dcterms:W3CDTF">2004-07-18T06:03:59Z</dcterms:created>
  <dcterms:modified xsi:type="dcterms:W3CDTF">2020-09-10T06:53:31Z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